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21"/>
  </p:notesMasterIdLst>
  <p:handoutMasterIdLst>
    <p:handoutMasterId r:id="rId22"/>
  </p:handoutMasterIdLst>
  <p:sldIdLst>
    <p:sldId id="484" r:id="rId4"/>
    <p:sldId id="651" r:id="rId5"/>
    <p:sldId id="653" r:id="rId6"/>
    <p:sldId id="668" r:id="rId7"/>
    <p:sldId id="655" r:id="rId8"/>
    <p:sldId id="656" r:id="rId9"/>
    <p:sldId id="657" r:id="rId10"/>
    <p:sldId id="658" r:id="rId11"/>
    <p:sldId id="659" r:id="rId12"/>
    <p:sldId id="660" r:id="rId13"/>
    <p:sldId id="661" r:id="rId14"/>
    <p:sldId id="662" r:id="rId15"/>
    <p:sldId id="663" r:id="rId16"/>
    <p:sldId id="664" r:id="rId17"/>
    <p:sldId id="666" r:id="rId18"/>
    <p:sldId id="665" r:id="rId19"/>
    <p:sldId id="667" r:id="rId20"/>
  </p:sldIdLst>
  <p:sldSz cx="9144000" cy="6858000" type="screen4x3"/>
  <p:notesSz cx="6858000" cy="9144000"/>
  <p:custDataLst>
    <p:tags r:id="rId26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1" autoAdjust="0"/>
    <p:restoredTop sz="96846" autoAdjust="0"/>
  </p:normalViewPr>
  <p:slideViewPr>
    <p:cSldViewPr snapToGrid="0" snapToObjects="1" showGuides="1">
      <p:cViewPr varScale="1">
        <p:scale>
          <a:sx n="81" d="100"/>
          <a:sy n="81" d="100"/>
        </p:scale>
        <p:origin x="1210" y="58"/>
      </p:cViewPr>
      <p:guideLst>
        <p:guide orient="horz" pos="2160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203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tags" Target="../tags/tag166.xml"/><Relationship Id="rId7" Type="http://schemas.openxmlformats.org/officeDocument/2006/relationships/tags" Target="../tags/tag165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tags" Target="../tags/tag16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68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tags" Target="../tags/tag170.xml"/><Relationship Id="rId3" Type="http://schemas.openxmlformats.org/officeDocument/2006/relationships/image" Target="../media/image14.png"/><Relationship Id="rId2" Type="http://schemas.openxmlformats.org/officeDocument/2006/relationships/tags" Target="../tags/tag169.x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75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87.xml"/><Relationship Id="rId6" Type="http://schemas.openxmlformats.org/officeDocument/2006/relationships/tags" Target="../tags/tag186.xml"/><Relationship Id="rId5" Type="http://schemas.openxmlformats.org/officeDocument/2006/relationships/tags" Target="../tags/tag185.xml"/><Relationship Id="rId4" Type="http://schemas.openxmlformats.org/officeDocument/2006/relationships/tags" Target="../tags/tag184.xml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93.xml"/><Relationship Id="rId6" Type="http://schemas.openxmlformats.org/officeDocument/2006/relationships/tags" Target="../tags/tag192.xml"/><Relationship Id="rId5" Type="http://schemas.openxmlformats.org/officeDocument/2006/relationships/tags" Target="../tags/tag191.xml"/><Relationship Id="rId4" Type="http://schemas.openxmlformats.org/officeDocument/2006/relationships/tags" Target="../tags/tag190.xml"/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200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tags" Target="../tags/tag197.xml"/><Relationship Id="rId3" Type="http://schemas.openxmlformats.org/officeDocument/2006/relationships/tags" Target="../tags/tag196.xml"/><Relationship Id="rId2" Type="http://schemas.openxmlformats.org/officeDocument/2006/relationships/image" Target="../media/image16.png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202.xml"/><Relationship Id="rId1" Type="http://schemas.openxmlformats.org/officeDocument/2006/relationships/tags" Target="../tags/tag20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3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image" Target="../media/image7.wmf"/><Relationship Id="rId7" Type="http://schemas.openxmlformats.org/officeDocument/2006/relationships/oleObject" Target="../embeddings/oleObject2.bin"/><Relationship Id="rId6" Type="http://schemas.openxmlformats.org/officeDocument/2006/relationships/tags" Target="../tags/tag139.xml"/><Relationship Id="rId5" Type="http://schemas.openxmlformats.org/officeDocument/2006/relationships/image" Target="../media/image6.png"/><Relationship Id="rId4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2" Type="http://schemas.openxmlformats.org/officeDocument/2006/relationships/tags" Target="../tags/tag138.xml"/><Relationship Id="rId17" Type="http://schemas.openxmlformats.org/officeDocument/2006/relationships/vmlDrawing" Target="../drawings/vmlDrawing1.vml"/><Relationship Id="rId16" Type="http://schemas.openxmlformats.org/officeDocument/2006/relationships/slideLayout" Target="../slideLayouts/slideLayout18.xml"/><Relationship Id="rId15" Type="http://schemas.openxmlformats.org/officeDocument/2006/relationships/tags" Target="../tags/tag146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8.wmf"/><Relationship Id="rId3" Type="http://schemas.openxmlformats.org/officeDocument/2006/relationships/oleObject" Target="../embeddings/oleObject3.bin"/><Relationship Id="rId2" Type="http://schemas.openxmlformats.org/officeDocument/2006/relationships/tags" Target="../tags/tag147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55.xml"/><Relationship Id="rId7" Type="http://schemas.openxmlformats.org/officeDocument/2006/relationships/tags" Target="../tags/tag154.xml"/><Relationship Id="rId6" Type="http://schemas.openxmlformats.org/officeDocument/2006/relationships/tags" Target="../tags/tag153.xml"/><Relationship Id="rId5" Type="http://schemas.openxmlformats.org/officeDocument/2006/relationships/tags" Target="../tags/tag152.xml"/><Relationship Id="rId4" Type="http://schemas.openxmlformats.org/officeDocument/2006/relationships/tags" Target="../tags/tag151.xml"/><Relationship Id="rId3" Type="http://schemas.openxmlformats.org/officeDocument/2006/relationships/tags" Target="../tags/tag150.xml"/><Relationship Id="rId2" Type="http://schemas.openxmlformats.org/officeDocument/2006/relationships/image" Target="../media/image9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61.xml"/><Relationship Id="rId8" Type="http://schemas.openxmlformats.org/officeDocument/2006/relationships/image" Target="../media/image11.png"/><Relationship Id="rId7" Type="http://schemas.openxmlformats.org/officeDocument/2006/relationships/tags" Target="../tags/tag160.xml"/><Relationship Id="rId6" Type="http://schemas.openxmlformats.org/officeDocument/2006/relationships/tags" Target="../tags/tag159.xml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tags" Target="../tags/tag156.xml"/><Relationship Id="rId2" Type="http://schemas.openxmlformats.org/officeDocument/2006/relationships/image" Target="../media/image10.png"/><Relationship Id="rId10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371" y="6274580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033851" y="2233612"/>
            <a:ext cx="6186791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模块三　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33905" y="2858770"/>
            <a:ext cx="59448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日光灯电路的安装与设计</a:t>
            </a:r>
            <a:endParaRPr lang="zh-CN" altLang="en-US" sz="4000"/>
          </a:p>
        </p:txBody>
      </p:sp>
      <p:sp>
        <p:nvSpPr>
          <p:cNvPr id="11" name="文本框 10"/>
          <p:cNvSpPr txBox="1"/>
          <p:nvPr/>
        </p:nvSpPr>
        <p:spPr>
          <a:xfrm>
            <a:off x="2248535" y="3545205"/>
            <a:ext cx="5538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单元4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纯电阻交流电路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871" y="1004246"/>
            <a:ext cx="3916362" cy="1779587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图片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7788" y="2974333"/>
            <a:ext cx="8243888" cy="1787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05815" y="4934757"/>
            <a:ext cx="8229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瞬时功率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在纯电阻正弦电路中，电阻上的功率由两部分组成：</a:t>
            </a:r>
            <a:r>
              <a:rPr lang="en-US" altLang="zh-CN" sz="24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UI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（与电角度无关的固定部分）和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</a:t>
            </a:r>
            <a:r>
              <a:rPr lang="en-US" altLang="zh-CN" sz="24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UIcos2</a:t>
            </a:r>
            <a:r>
              <a:rPr lang="en-US" altLang="zh-CN" sz="24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</a:t>
            </a:r>
            <a:r>
              <a:rPr lang="en-US" altLang="zh-CN" sz="24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t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（与电角度有关的变化部分）。</a:t>
            </a:r>
            <a:endParaRPr lang="en-US" altLang="zh-CN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★瞬时功率的最大值为</a:t>
            </a:r>
            <a:r>
              <a:rPr lang="en-US" altLang="zh-CN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UI</a:t>
            </a:r>
            <a:r>
              <a:rPr lang="zh-CN" altLang="en-US" sz="24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4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>
            <p:custDataLst>
              <p:tags r:id="rId5"/>
            </p:custDataLst>
          </p:nvPr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>
              <p:custDataLst>
                <p:tags r:id="rId6"/>
              </p:custDataLst>
            </p:nvPr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>
                  <p:custDataLst>
                    <p:tags r:id="rId7"/>
                  </p:custDataLst>
                </p:nvPr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>
                  <p:custDataLst>
                    <p:tags r:id="rId8"/>
                  </p:custDataLst>
                </p:nvPr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Rectangle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23190" y="829310"/>
            <a:ext cx="174879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</a:t>
            </a:r>
            <a:r>
              <a:rPr kumimoji="1"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</a:t>
            </a: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546606"/>
            <a:ext cx="8229600" cy="4105275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平均功率</a:t>
            </a:r>
            <a:endParaRPr lang="en-US" altLang="zh-CN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一个完整周期内瞬时功率的平均值，称为平均功率，用 Ｐ 表示，则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也可写成 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lnSpc>
                <a:spcPct val="150000"/>
              </a:lnSpc>
              <a:buFontTx/>
              <a:buNone/>
            </a:pP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可见，在纯电阻正弦电路中，电阻上的平均功率是电压有效值与电流有效值的的乘积。平均功率也常简称为功率。 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1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680" y="3897535"/>
            <a:ext cx="2068513" cy="647700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>
            <p:custDataLst>
              <p:tags r:id="rId4"/>
            </p:custDataLst>
          </p:nvPr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>
              <p:custDataLst>
                <p:tags r:id="rId5"/>
              </p:custDataLst>
            </p:nvPr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4" name="文本框 3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>
                  <p:custDataLst>
                    <p:tags r:id="rId7"/>
                  </p:custDataLst>
                </p:nvPr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Rectangle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23190" y="829310"/>
            <a:ext cx="174879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</a:t>
            </a:r>
            <a:r>
              <a:rPr kumimoji="1"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功率</a:t>
            </a: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2816161" y="2843149"/>
                <a:ext cx="4506595" cy="70040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𝑃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𝑇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naryPr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𝑡</m:t>
                          </m:r>
                        </m:sup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𝑝𝑑𝑡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𝑇</m:t>
                              </m:r>
                            </m:den>
                          </m:f>
                        </m:e>
                      </m:nary>
                      <m:nary>
                        <m:naryPr>
                          <m:limLoc m:val="subSup"/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naryPr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𝑡</m:t>
                          </m:r>
                        </m:sup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𝑈𝐼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1</m:t>
                              </m:r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−</m:t>
                              </m:r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𝑐𝑜𝑠</m:t>
                              </m:r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2</m:t>
                              </m:r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𝜔</m:t>
                              </m:r>
                              <m:r>
                                <a:rPr lang="en-US" altLang="zh-CN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𝑑𝑡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=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𝑈𝐼</m:t>
                          </m:r>
                        </m:e>
                      </m:nary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6161" y="2843149"/>
                <a:ext cx="4506595" cy="700405"/>
              </a:xfrm>
              <a:prstGeom prst="rect">
                <a:avLst/>
              </a:prstGeom>
              <a:blipFill rotWithShape="1">
                <a:blip r:embed="rId9"/>
                <a:stretch>
                  <a:fillRect l="-13" t="-36" r="13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0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494765" y="1631950"/>
            <a:ext cx="7753476" cy="3399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tabLst>
                <a:tab pos="1350645" algn="l"/>
              </a:tabLst>
            </a:pPr>
            <a:r>
              <a:rPr lang="zh-CN" altLang="en-US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练习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在纯电阻交流电路中，当一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Ω的电阻通过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 = 5 sin100t A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的电流时，用电压表测量电阻两端的电压值时，电压表的读数应该为（不计误差）：（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V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  <a:tabLst>
                <a:tab pos="1350645" algn="l"/>
              </a:tabLst>
            </a:pP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A.50	  B.25      C.70     D.</a:t>
            </a:r>
            <a:r>
              <a:rPr lang="zh-CN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以上都不对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>
            <p:custDataLst>
              <p:tags r:id="rId3"/>
            </p:custDataLst>
          </p:nvPr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>
              <p:custDataLst>
                <p:tags r:id="rId4"/>
              </p:custDataLst>
            </p:nvPr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>
                  <p:custDataLst>
                    <p:tags r:id="rId5"/>
                  </p:custDataLst>
                </p:nvPr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762410" y="1352847"/>
            <a:ext cx="7384640" cy="4615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练习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两个同频率的正弦交流电，电压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的初相角为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30°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，电流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的初相角为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30°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，电压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与电流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的相位关系应为</a:t>
            </a:r>
            <a:r>
              <a:rPr lang="zh-CN" altLang="en-US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     ）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同相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  </a:t>
            </a:r>
            <a:endParaRPr lang="en-US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反相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        </a:t>
            </a:r>
            <a:endParaRPr lang="en-US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电压超前电流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60°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endParaRPr lang="en-US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电压滞后电流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60°</a:t>
            </a:r>
            <a:endParaRPr lang="en-US" altLang="zh-CN" sz="2800" b="1" kern="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>
            <p:custDataLst>
              <p:tags r:id="rId3"/>
            </p:custDataLst>
          </p:nvPr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>
              <p:custDataLst>
                <p:tags r:id="rId4"/>
              </p:custDataLst>
            </p:nvPr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>
                  <p:custDataLst>
                    <p:tags r:id="rId5"/>
                  </p:custDataLst>
                </p:nvPr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632165" y="1681563"/>
            <a:ext cx="7927579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练习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某正弦交流电压的最大值为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Um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，初相角为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90</a:t>
            </a:r>
            <a:r>
              <a:rPr lang="en-US" altLang="zh-CN" sz="2800" b="1" kern="0" baseline="30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o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，在</a:t>
            </a: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t=0</a:t>
            </a:r>
            <a:r>
              <a:rPr lang="zh-CN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时，其瞬时值为</a:t>
            </a:r>
            <a:r>
              <a:rPr lang="zh-CN" altLang="en-US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           ）</a:t>
            </a:r>
            <a:endParaRPr lang="zh-CN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A.0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       </a:t>
            </a:r>
            <a:endParaRPr lang="en-US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B.Um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           </a:t>
            </a:r>
            <a:endParaRPr lang="en-US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C.-Um</a:t>
            </a:r>
            <a:r>
              <a:rPr lang="en-US" altLang="zh-CN" sz="2800" b="1" kern="1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            </a:t>
            </a:r>
            <a:endParaRPr lang="en-US" altLang="zh-CN" sz="2800" b="1" kern="1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D.U</a:t>
            </a:r>
            <a:endParaRPr lang="en-US" altLang="zh-CN" sz="2800" b="1" kern="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>
            <p:custDataLst>
              <p:tags r:id="rId3"/>
            </p:custDataLst>
          </p:nvPr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>
              <p:custDataLst>
                <p:tags r:id="rId4"/>
              </p:custDataLst>
            </p:nvPr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>
                  <p:custDataLst>
                    <p:tags r:id="rId5"/>
                  </p:custDataLst>
                </p:nvPr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63600" y="2224475"/>
            <a:ext cx="7651329" cy="29674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纯电阻电路的电压、电流关系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纯电阻电路的频率、相位关系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纯电阻电路的电压、电流的相量表示法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纯电阻电路的功率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3" name="文本框 1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5" name="组合 14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1029" y="2303820"/>
            <a:ext cx="2341363" cy="2219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>
            <p:custDataLst>
              <p:tags r:id="rId3"/>
            </p:custDataLst>
          </p:nvPr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>
              <p:custDataLst>
                <p:tags r:id="rId4"/>
              </p:custDataLst>
            </p:nvPr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>
                  <p:custDataLst>
                    <p:tags r:id="rId5"/>
                  </p:custDataLst>
                </p:nvPr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8" name="文本框 7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7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lt1"/>
                </a:solidFill>
                <a:latin typeface="+mj-lt"/>
                <a:cs typeface="+mj-cs"/>
                <a:sym typeface="+mn-ea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7" name="文本框 6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64477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9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222313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本模块知识点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608212" y="2821887"/>
            <a:ext cx="8027203" cy="23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正弦交流电的一些基本概念和物理量；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纯电阻电路、纯电感电路、纯电容；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电路的电压与电流的大小、相位关系；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串联谐振电路的形成与特点；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提高功率因数的意义。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75" name="Rectangle 2"/>
          <p:cNvSpPr txBox="1"/>
          <p:nvPr>
            <p:custDataLst>
              <p:tags r:id="rId5"/>
            </p:custDataLst>
          </p:nvPr>
        </p:nvSpPr>
        <p:spPr>
          <a:xfrm>
            <a:off x="646430" y="96520"/>
            <a:ext cx="799782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模块三　日光灯电路的安装与设计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 txBox="1"/>
          <p:nvPr>
            <p:custDataLst>
              <p:tags r:id="rId2"/>
            </p:custDataLst>
          </p:nvPr>
        </p:nvSpPr>
        <p:spPr>
          <a:xfrm>
            <a:off x="104140" y="2274570"/>
            <a:ext cx="8800465" cy="446595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en-US" altLang="zh-CN" sz="20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0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家居智能化背后的秘密：纯电阻电路在调光与温控领域的巧妙应用</a:t>
            </a:r>
            <a:endParaRPr lang="zh-CN" altLang="en-US" sz="20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在智能家居和自动化系统中，纯电阻电路的应用主要体现在调光技术和温度控制两个方面。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使用交流调光技术，通过改变电阻值来调节灯光的亮度，实现节能和舒适的照明环境。在交流电路中，常用的调光方法有以下几种：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1.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电阻调光：通过改变电路中的电阻值来调节通过灯泡的电流，从而改变灯泡的亮度。这通常通过以下方式实现：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2.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使用可变电阻器：在电路中串联一个可变电阻器（如电位器），通过调节电阻器的阻值，改变电路的总电阻，进而改变通过灯泡的电流。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3.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使用固体电容器：使用半导体材料制作的固体电容器（如硅控整流器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SCR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或晶体管）来调节电流的导通时间，从而实现调光。这种方法的优点是响应速度快，可以实现无级调光。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文本框 3"/>
          <p:cNvSpPr txBox="1"/>
          <p:nvPr/>
        </p:nvSpPr>
        <p:spPr>
          <a:xfrm>
            <a:off x="273050" y="1256030"/>
            <a:ext cx="4572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新技术新知识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 txBox="1"/>
          <p:nvPr>
            <p:custDataLst>
              <p:tags r:id="rId2"/>
            </p:custDataLst>
          </p:nvPr>
        </p:nvSpPr>
        <p:spPr>
          <a:xfrm>
            <a:off x="624205" y="1217930"/>
            <a:ext cx="7998460" cy="449961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4.PWM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调光：脉冲宽度调制（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PWM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）技术通过改变脉冲的宽度来控制灯泡的平均功率，从而调节亮度。在</a:t>
            </a: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PWM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调光中，灯泡在短时间内交替接通和断开，人眼由于视觉暂留效应感受到的是平均亮度的变化。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家庭供暖系统中，利用电阻加热元件结合温控电路可以实现精确的温度控制。当电流通过电阻加热元件（如电热丝、电热膜等）时，由于电阻的存在，电能转化为热能，产生热量。温控电路通常包括温度传感器和控制系统。温度传感器检测环境或设备的温度，将温度信号发送给控制系统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控制系统根据设定的温度和传感器提供的实时温度数据进行比较，如果实际温度低于设定温度，控制系统将指令加热元件工作，如果达到或超过设定温度，则停止加热。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结合这两种技术，智能家居系统可以根据用户的需求自动调节灯光亮度和室内温度，不仅提高了居住的舒适度，还有助于节能减排。</a:t>
            </a:r>
            <a:endParaRPr lang="zh-CN" altLang="en-US" sz="2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469732" y="1676597"/>
            <a:ext cx="8367194" cy="304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如果只含电阻元件的交流电路称“纯电阻电路”。</a:t>
            </a:r>
            <a:endParaRPr lang="en-US" altLang="zh-CN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如含有白炽灯、电炉、电洛铁的交流电路均可以</a:t>
            </a:r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看成是纯电阻电路。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5287" y="1454279"/>
            <a:ext cx="8454653" cy="1106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设加在电阻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R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上的正弦交流电压瞬时值为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 = </a:t>
            </a:r>
            <a:r>
              <a:rPr lang="en-US" altLang="zh-CN" sz="2800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U</a:t>
            </a:r>
            <a:r>
              <a:rPr lang="en-US" altLang="zh-CN" sz="2800" b="1" baseline="-300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m</a:t>
            </a:r>
            <a:r>
              <a:rPr lang="en-US" altLang="zh-CN" sz="2800" b="1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sin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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t)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，则通过该电阻的电流瞬时值为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Symbol" panose="05050102010706020507" pitchFamily="18" charset="2"/>
            </a:endParaRPr>
          </a:p>
          <a:p>
            <a:pPr algn="ctr"/>
            <a:r>
              <a:rPr lang="zh-CN" altLang="en-US" sz="1000" i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Symbol" panose="05050102010706020507" pitchFamily="18" charset="2"/>
              </a:rPr>
              <a:t>	</a:t>
            </a:r>
            <a:endParaRPr lang="zh-CN" altLang="en-US" sz="1000" i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Symbol" panose="05050102010706020507" pitchFamily="18" charset="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187450" y="2693988"/>
          <a:ext cx="400685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公式" r:id="rId3" imgW="1777365" imgH="355600" progId="Equation.3">
                  <p:embed/>
                </p:oleObj>
              </mc:Choice>
              <mc:Fallback>
                <p:oleObj name="公式" r:id="rId3" imgW="1777365" imgH="355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693988"/>
                        <a:ext cx="4006850" cy="792162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图片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420938"/>
            <a:ext cx="2293937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42988" y="3809365"/>
            <a:ext cx="1174918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>
              <a:tabLst>
                <a:tab pos="2600325" algn="ctr"/>
                <a:tab pos="4251325" algn="r"/>
              </a:tabLst>
            </a:pP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432368" y="3809365"/>
          <a:ext cx="1008062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公式" r:id="rId7" imgW="571500" imgH="393700" progId="Equation.3">
                  <p:embed/>
                </p:oleObj>
              </mc:Choice>
              <mc:Fallback>
                <p:oleObj name="公式" r:id="rId7" imgW="5715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2368" y="3809365"/>
                        <a:ext cx="1008062" cy="68897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8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84213" y="4947921"/>
            <a:ext cx="7632700" cy="95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tabLst>
                <a:tab pos="2667000" algn="ctr"/>
                <a:tab pos="5559425" algn="r"/>
              </a:tabLst>
            </a:pP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	</a:t>
            </a:r>
            <a:r>
              <a:rPr lang="en-US" altLang="zh-CN" sz="28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Im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是正弦交流电流的振幅。这说明，正弦交流电压和电流的振幅之间满足欧姆定律。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>
            <p:custDataLst>
              <p:tags r:id="rId10"/>
            </p:custDataLst>
          </p:nvPr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>
              <p:custDataLst>
                <p:tags r:id="rId11"/>
              </p:custDataLst>
            </p:nvPr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>
                  <p:custDataLst>
                    <p:tags r:id="rId12"/>
                  </p:custDataLst>
                </p:nvPr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>
                  <p:custDataLst>
                    <p:tags r:id="rId13"/>
                  </p:custDataLst>
                </p:nvPr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Rectangle 2"/>
          <p:cNvSpPr>
            <a:spLocks noGrp="1"/>
          </p:cNvSpPr>
          <p:nvPr>
            <p:custDataLst>
              <p:tags r:id="rId14"/>
            </p:custDataLst>
          </p:nvPr>
        </p:nvSpPr>
        <p:spPr>
          <a:xfrm>
            <a:off x="123190" y="829310"/>
            <a:ext cx="447040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1"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电压、电流的瞬时值关系</a:t>
            </a: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4213" y="2071053"/>
            <a:ext cx="766381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电压和电流的有效值之间也满足欧姆定律。即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262188" y="3080544"/>
          <a:ext cx="3390900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公式" r:id="rId3" imgW="1675765" imgH="355600" progId="Equation.3">
                  <p:embed/>
                </p:oleObj>
              </mc:Choice>
              <mc:Fallback>
                <p:oleObj name="公式" r:id="rId3" imgW="1675765" imgH="355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2188" y="3080544"/>
                        <a:ext cx="3390900" cy="712788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23190" y="829310"/>
            <a:ext cx="4470400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kumimoji="1" lang="en-US" altLang="zh-CN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电压、电流的有效值关系</a:t>
            </a:r>
            <a:endParaRPr kumimoji="1" lang="zh-CN" altLang="en-US" sz="2400" b="1" dirty="0" smtClean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" y="1638934"/>
            <a:ext cx="3533804" cy="4274491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4169853" y="2113503"/>
            <a:ext cx="4095074" cy="2439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在纯电阻电路中，电流与电压是同频率、同相位的正弦量。</a:t>
            </a:r>
            <a:endParaRPr lang="zh-CN" altLang="en-US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>
            <p:custDataLst>
              <p:tags r:id="rId3"/>
            </p:custDataLst>
          </p:nvPr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>
              <p:custDataLst>
                <p:tags r:id="rId4"/>
              </p:custDataLst>
            </p:nvPr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>
                  <p:custDataLst>
                    <p:tags r:id="rId5"/>
                  </p:custDataLst>
                </p:nvPr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23190" y="829310"/>
            <a:ext cx="353377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kumimoji="1"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频率、相位关系</a:t>
            </a: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3215" y="1666875"/>
            <a:ext cx="8383905" cy="814070"/>
          </a:xfrm>
          <a:prstGeom prst="rect">
            <a:avLst/>
          </a:prstGeom>
          <a:blipFill>
            <a:blip r:embed="rId2"/>
            <a:stretch>
              <a:fillRect l="-594" t="-66981" b="-107547"/>
            </a:stretch>
          </a:blipFill>
        </p:spPr>
        <p:txBody>
          <a:bodyPr/>
          <a:lstStyle/>
          <a:p>
            <a:r>
              <a:rPr lang="zh-CN" altLang="en-US" sz="1800">
                <a:noFill/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1800">
              <a:noFill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>
            <p:custDataLst>
              <p:tags r:id="rId3"/>
            </p:custDataLst>
          </p:nvPr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1" name="文本框 20"/>
            <p:cNvSpPr txBox="1"/>
            <p:nvPr>
              <p:custDataLst>
                <p:tags r:id="rId4"/>
              </p:custDataLst>
            </p:nvPr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单元4</a:t>
              </a:r>
              <a:r>
                <a:rPr kumimoji="1" lang="en-US" altLang="zh-CN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纯电阻交流电路</a:t>
              </a:r>
              <a:endPara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>
                  <p:custDataLst>
                    <p:tags r:id="rId5"/>
                  </p:custDataLst>
                </p:nvPr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Rectangle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23190" y="829310"/>
            <a:ext cx="3533775" cy="68008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</a:t>
            </a:r>
            <a:r>
              <a:rPr kumimoji="1"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频率、相位关系</a:t>
            </a: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885190" y="2726690"/>
                <a:ext cx="5480685" cy="123825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en-US" altLang="zh-CN"/>
                  <a:t>[</a:t>
                </a:r>
                <a:r>
                  <a:rPr lang="zh-CN" altLang="en-US"/>
                  <a:t>解</a:t>
                </a:r>
                <a:r>
                  <a:rPr lang="en-US" altLang="zh-CN"/>
                  <a:t>]  </a:t>
                </a:r>
                <a:r>
                  <a:rPr lang="zh-CN" altLang="en-US"/>
                  <a:t>解析式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𝑖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𝑢</m:t>
                        </m:r>
                      </m:num>
                      <m:den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𝑅</m:t>
                        </m:r>
                      </m:den>
                    </m:f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14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.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14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𝑠𝑖𝑛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314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𝑡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30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°</m:t>
                        </m:r>
                      </m:e>
                    </m:d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𝐴</m:t>
                    </m:r>
                  </m:oMath>
                </a14:m>
                <a:endParaRPr lang="en-US" altLang="zh-CN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/>
                  <a:t>电流大小（有效值）为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𝐼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14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14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10</m:t>
                    </m:r>
                    <m:r>
                      <a:rPr lang="en-US" altLang="zh-CN" i="1">
                        <a:latin typeface="Cambria Math" panose="02040503050406030204" charset="0"/>
                        <a:cs typeface="Cambria Math" panose="02040503050406030204" charset="0"/>
                      </a:rPr>
                      <m:t>𝐴</m:t>
                    </m:r>
                  </m:oMath>
                </a14:m>
                <a:endParaRPr lang="zh-CN" altLang="en-US"/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190" y="2726690"/>
                <a:ext cx="5480685" cy="123825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9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42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43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44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4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90.4,&quot;left&quot;:8.2,&quot;top&quot;:28.45,&quot;width&quot;:712.3}"/>
</p:tagLst>
</file>

<file path=ppt/tags/tag1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51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52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53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5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90.4,&quot;left&quot;:8.2,&quot;top&quot;:28.45,&quot;width&quot;:712.3}"/>
</p:tagLst>
</file>

<file path=ppt/tags/tag1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6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57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58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59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90.4,&quot;left&quot;:8.2,&quot;top&quot;:28.45,&quot;width&quot;:712.3}"/>
</p:tagLst>
</file>

<file path=ppt/tags/tag1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64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65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66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6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90.4,&quot;left&quot;:8.2,&quot;top&quot;:28.45,&quot;width&quot;:712.3}"/>
</p:tagLst>
</file>

<file path=ppt/tags/tag1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71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72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73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7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90.4,&quot;left&quot;:8.2,&quot;top&quot;:28.45,&quot;width&quot;:712.3}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78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79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3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84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85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86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9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91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92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4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6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97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98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199.xml><?xml version="1.0" encoding="utf-8"?>
<p:tagLst xmlns:p="http://schemas.openxmlformats.org/presentationml/2006/main">
  <p:tag name="KSO_WM_DIAGRAM_VIRTUALLY_FRAME" val="{&quot;height&quot;:90.4,&quot;left&quot;:8.2,&quot;top&quot;:28.45,&quot;width&quot;:712.3}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202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203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2297</Words>
  <Application>WPS 演示</Application>
  <PresentationFormat>全屏显示(4:3)</PresentationFormat>
  <Paragraphs>254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Symbol</vt:lpstr>
      <vt:lpstr>Times New Roman</vt:lpstr>
      <vt:lpstr>Cambria Math</vt:lpstr>
      <vt:lpstr>Arial Unicode MS</vt:lpstr>
      <vt:lpstr>第一PPT模板网-WWW.1PPT.COM</vt:lpstr>
      <vt:lpstr>Office 主题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1266</cp:revision>
  <dcterms:created xsi:type="dcterms:W3CDTF">2015-12-14T01:43:00Z</dcterms:created>
  <dcterms:modified xsi:type="dcterms:W3CDTF">2025-09-03T05:59:54Z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07ECB0C561134351B37FEA28259581DF_13</vt:lpwstr>
  </property>
  <property fmtid="{D5CDD505-2E9C-101B-9397-08002B2CF9AE}" pid="3" name="KSOProductBuildVer">
    <vt:lpwstr>2052-12.1.0.22529</vt:lpwstr>
  </property>
</Properties>
</file>